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6" r:id="rId16"/>
    <p:sldId id="277" r:id="rId17"/>
    <p:sldId id="273" r:id="rId18"/>
    <p:sldId id="274" r:id="rId19"/>
    <p:sldId id="275" r:id="rId20"/>
  </p:sldIdLst>
  <p:sldSz cx="18288000" cy="10287000"/>
  <p:notesSz cx="6858000" cy="9144000"/>
  <p:embeddedFontLst>
    <p:embeddedFont>
      <p:font typeface="LINE Seed JP_TTF Regular" panose="020B0600070205080204" charset="-128"/>
      <p:regular r:id="rId22"/>
    </p:embeddedFont>
    <p:embeddedFont>
      <p:font typeface="맑은 고딕" panose="020B0503020000020004" pitchFamily="34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ファンギュ イ" initials="フイ" lastIdx="2" clrIdx="0">
    <p:extLst>
      <p:ext uri="{19B8F6BF-5375-455C-9EA6-DF929625EA0E}">
        <p15:presenceInfo xmlns:p15="http://schemas.microsoft.com/office/powerpoint/2012/main" userId="2c0867faa32c36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2D"/>
    <a:srgbClr val="9C823D"/>
    <a:srgbClr val="FC9F42"/>
    <a:srgbClr val="F2F7D7"/>
    <a:srgbClr val="FFDB69"/>
    <a:srgbClr val="FFD14E"/>
    <a:srgbClr val="3FCD89"/>
    <a:srgbClr val="F5F5F5"/>
    <a:srgbClr val="FFD13F"/>
    <a:srgbClr val="FCF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07" autoAdjust="0"/>
    <p:restoredTop sz="82636" autoAdjust="0"/>
  </p:normalViewPr>
  <p:slideViewPr>
    <p:cSldViewPr>
      <p:cViewPr varScale="1">
        <p:scale>
          <a:sx n="40" d="100"/>
          <a:sy n="40" d="100"/>
        </p:scale>
        <p:origin x="576" y="2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彩音 鈴木" userId="ca6b66a09ede8c90" providerId="LiveId" clId="{DF60FA6B-0DAA-41CB-AA8C-10C0687B8DD9}"/>
    <pc:docChg chg="modSld">
      <pc:chgData name="彩音 鈴木" userId="ca6b66a09ede8c90" providerId="LiveId" clId="{DF60FA6B-0DAA-41CB-AA8C-10C0687B8DD9}" dt="2025-02-06T15:13:28.296" v="3" actId="14100"/>
      <pc:docMkLst>
        <pc:docMk/>
      </pc:docMkLst>
      <pc:sldChg chg="modSp mod">
        <pc:chgData name="彩音 鈴木" userId="ca6b66a09ede8c90" providerId="LiveId" clId="{DF60FA6B-0DAA-41CB-AA8C-10C0687B8DD9}" dt="2025-02-06T15:13:28.296" v="3" actId="14100"/>
        <pc:sldMkLst>
          <pc:docMk/>
          <pc:sldMk cId="0" sldId="267"/>
        </pc:sldMkLst>
        <pc:picChg chg="mod">
          <ac:chgData name="彩音 鈴木" userId="ca6b66a09ede8c90" providerId="LiveId" clId="{DF60FA6B-0DAA-41CB-AA8C-10C0687B8DD9}" dt="2025-02-06T15:13:28.296" v="3" actId="14100"/>
          <ac:picMkLst>
            <pc:docMk/>
            <pc:sldMk cId="0" sldId="267"/>
            <ac:picMk id="2" creationId="{D9D0960F-6E50-98E4-D077-4F966CF2503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010026793525809"/>
          <c:y val="0.21316720132205697"/>
          <c:w val="0.43063353018372702"/>
          <c:h val="0.7655707203266258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solidFill>
                <a:srgbClr val="FFCD2D"/>
              </a:solidFill>
            </a:ln>
          </c:spPr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solidFill>
                  <a:srgbClr val="FFCD2D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5291-42BF-95D1-BCEB2747F42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254000">
                <a:solidFill>
                  <a:srgbClr val="FFCD2D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5291-42BF-95D1-BCEB2747F42E}"/>
              </c:ext>
            </c:extLst>
          </c:dPt>
          <c:dLbls>
            <c:dLbl>
              <c:idx val="0"/>
              <c:layout>
                <c:manualLayout>
                  <c:x val="-0.19680006014873141"/>
                  <c:y val="-2.346903859239817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0" b="1" i="0" u="sng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LINE Seed JP_TTF Regular" panose="020B0600000101010101" charset="-128"/>
                      <a:ea typeface="LINE Seed JP_TTF Regular" panose="020B0600000101010101" charset="-128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477083333333331"/>
                      <c:h val="0.177864197530864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291-42BF-95D1-BCEB2747F42E}"/>
                </c:ext>
              </c:extLst>
            </c:dLbl>
            <c:dLbl>
              <c:idx val="1"/>
              <c:layout>
                <c:manualLayout>
                  <c:x val="0.18811909448818892"/>
                  <c:y val="0.1006050354816758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0" b="1" i="0" u="sng" strike="noStrike" kern="1200" baseline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LINE Seed JP_TTF Regular" panose="020B0600000101010101" charset="-128"/>
                      <a:ea typeface="LINE Seed JP_TTF Regular" panose="020B0600000101010101" charset="-128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91-42BF-95D1-BCEB2747F42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0" b="1" i="0" u="sng" strike="noStrike" kern="1200" baseline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ある</c:v>
                </c:pt>
                <c:pt idx="1">
                  <c:v>ない</c:v>
                </c:pt>
              </c:strCache>
              <c:extLst/>
            </c:strRef>
          </c:cat>
          <c:val>
            <c:numRef>
              <c:f>Sheet1!$B$2:$B$5</c:f>
              <c:numCache>
                <c:formatCode>0%</c:formatCode>
                <c:ptCount val="2"/>
                <c:pt idx="0">
                  <c:v>0.54</c:v>
                </c:pt>
                <c:pt idx="1">
                  <c:v>0.46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5291-42BF-95D1-BCEB2747F42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D14E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7000" b="1" i="0" u="none" strike="noStrike" kern="1200" spc="100" baseline="0">
                <a:solidFill>
                  <a:schemeClr val="bg1"/>
                </a:solidFill>
                <a:effectLst>
                  <a:glow rad="101600">
                    <a:srgbClr val="9C823D"/>
                  </a:glow>
                  <a:outerShdw blurRad="50800" dist="38100" dir="16200000" rotWithShape="0">
                    <a:schemeClr val="bg1">
                      <a:alpha val="40000"/>
                    </a:scheme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  <a:cs typeface="+mn-cs"/>
              </a:defRPr>
            </a:pPr>
            <a:r>
              <a:rPr lang="en-US" altLang="ko-KR" sz="7000" b="1" dirty="0">
                <a:solidFill>
                  <a:schemeClr val="bg1"/>
                </a:solidFill>
                <a:effectLst>
                  <a:glow rad="101600">
                    <a:srgbClr val="9C823D"/>
                  </a:glow>
                  <a:outerShdw blurRad="50800" dist="38100" dir="16200000" rotWithShape="0">
                    <a:schemeClr val="bg1">
                      <a:alpha val="40000"/>
                    </a:scheme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AI</a:t>
            </a:r>
            <a:r>
              <a:rPr lang="ja-JP" altLang="en-US" sz="7000" b="1" dirty="0">
                <a:solidFill>
                  <a:schemeClr val="bg1"/>
                </a:solidFill>
                <a:effectLst>
                  <a:glow rad="101600">
                    <a:srgbClr val="9C823D"/>
                  </a:glow>
                  <a:outerShdw blurRad="50800" dist="38100" dir="16200000" rotWithShape="0">
                    <a:schemeClr val="bg1">
                      <a:alpha val="40000"/>
                    </a:scheme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校であったら嬉しいと思うもの</a:t>
            </a:r>
            <a:endParaRPr lang="en-US" altLang="ko-KR" sz="7000" b="1" dirty="0">
              <a:solidFill>
                <a:schemeClr val="bg1"/>
              </a:solidFill>
              <a:effectLst>
                <a:glow rad="101600">
                  <a:srgbClr val="9C823D"/>
                </a:glow>
                <a:outerShdw blurRad="50800" dist="38100" dir="16200000" rotWithShape="0">
                  <a:schemeClr val="bg1">
                    <a:alpha val="40000"/>
                  </a:scheme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endParaRPr>
          </a:p>
        </c:rich>
      </c:tx>
      <c:layout>
        <c:manualLayout>
          <c:xMode val="edge"/>
          <c:yMode val="edge"/>
          <c:x val="0.14516666666666667"/>
          <c:y val="6.1728395061728392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0" b="1" i="0" u="none" strike="noStrike" kern="1200" spc="100" baseline="0">
              <a:solidFill>
                <a:schemeClr val="bg1"/>
              </a:solidFill>
              <a:effectLst>
                <a:glow rad="101600">
                  <a:srgbClr val="9C823D"/>
                </a:glow>
                <a:outerShdw blurRad="50800" dist="38100" dir="16200000" rotWithShape="0">
                  <a:schemeClr val="bg1">
                    <a:alpha val="40000"/>
                  </a:scheme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  <a:cs typeface="+mn-cs"/>
            </a:defRPr>
          </a:pPr>
          <a:endParaRPr lang="en-US" alt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4193706255468067"/>
          <c:y val="0.17710323709536308"/>
          <c:w val="0.73310580708661421"/>
          <c:h val="0.7050691566514711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人数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hade val="51000"/>
                    <a:satMod val="130000"/>
                  </a:schemeClr>
                </a:gs>
                <a:gs pos="80000">
                  <a:schemeClr val="accent6">
                    <a:shade val="93000"/>
                    <a:satMod val="130000"/>
                  </a:schemeClr>
                </a:gs>
                <a:gs pos="100000">
                  <a:schemeClr val="accent6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CCE39AB-FF9A-4781-AC4C-8DDAF9FE6FE3}" type="VALUE">
                      <a:rPr lang="en-US" altLang="ko-KR" smtClean="0"/>
                      <a:pPr/>
                      <a:t>[値]</a:t>
                    </a:fld>
                    <a:endParaRPr lang="ja-JP" altLang="en-US"/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B43-4DB8-B858-1A066422CE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0">
                <a:spAutoFit/>
              </a:bodyPr>
              <a:lstStyle/>
              <a:p>
                <a:pPr>
                  <a:defRPr sz="6000" b="1" i="0" u="none" strike="noStrike" kern="1200" baseline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INE Seed JP_TTF Regular" panose="020B0600000101010101" charset="-128"/>
                    <a:ea typeface="LINE Seed JP_TTF Regular" panose="020B0600000101010101" charset="-128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特になし</c:v>
                </c:pt>
                <c:pt idx="1">
                  <c:v>学習できる場所</c:v>
                </c:pt>
                <c:pt idx="2">
                  <c:v>会話できる場所</c:v>
                </c:pt>
                <c:pt idx="3">
                  <c:v>漢字に関するもの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6</c:v>
                </c:pt>
                <c:pt idx="2">
                  <c:v>7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43-4DB8-B858-1A066422CEF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axId val="1014807488"/>
        <c:axId val="1014811808"/>
      </c:barChart>
      <c:catAx>
        <c:axId val="10148074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700" b="1" i="0" u="none" strike="noStrike" kern="1200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  <a:cs typeface="+mn-cs"/>
              </a:defRPr>
            </a:pPr>
            <a:endParaRPr lang="ko-KR"/>
          </a:p>
        </c:txPr>
        <c:crossAx val="1014811808"/>
        <c:crosses val="autoZero"/>
        <c:auto val="1"/>
        <c:lblAlgn val="ctr"/>
        <c:lblOffset val="100"/>
        <c:noMultiLvlLbl val="0"/>
      </c:catAx>
      <c:valAx>
        <c:axId val="1014811808"/>
        <c:scaling>
          <c:orientation val="minMax"/>
          <c:max val="8"/>
          <c:min val="5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300" b="0" i="0" u="none" strike="noStrike" kern="1200" baseline="0">
                <a:ln>
                  <a:noFill/>
                </a:ln>
                <a:solidFill>
                  <a:schemeClr val="bg1"/>
                </a:solidFill>
                <a:effectLst>
                  <a:outerShdw blurRad="38100" dist="50800" dir="27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4807488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3000" b="1" i="0" u="none" strike="noStrike" kern="1200" baseline="0">
                <a:solidFill>
                  <a:schemeClr val="tx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86259787839020108"/>
          <c:y val="0.90696053271118893"/>
          <c:w val="0.11240212160979876"/>
          <c:h val="7.58814037134247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1" i="0" u="none" strike="noStrike" kern="1200" baseline="0">
              <a:solidFill>
                <a:schemeClr val="lt1">
                  <a:lumMod val="85000"/>
                </a:schemeClr>
              </a:solidFill>
              <a:effectLst>
                <a:outerShdw blurRad="38100" dist="38100" dir="2700000" algn="ctr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FD14E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704888451443566E-2"/>
          <c:y val="0.25248148148148147"/>
          <c:w val="0.40520138888888896"/>
          <c:h val="0.7203580246913581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rgbClr val="C00000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478C-4D13-A441-ADA526BE13ED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254000">
                <a:solidFill>
                  <a:srgbClr val="FFCD2D"/>
                </a:solidFill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8C-4D13-A441-ADA526BE13E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A75-4885-963A-1D4A595CB4B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A75-4885-963A-1D4A595CB4B4}"/>
              </c:ext>
            </c:extLst>
          </c:dPt>
          <c:dLbls>
            <c:dLbl>
              <c:idx val="0"/>
              <c:layout>
                <c:manualLayout>
                  <c:x val="6.9444444444443938E-3"/>
                  <c:y val="3.7037037037037038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500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NE Seed JP_TTF Regular" panose="020B0600000101010101" charset="-128"/>
                        <a:ea typeface="LINE Seed JP_TTF Regular" panose="020B0600000101010101" charset="-128"/>
                        <a:cs typeface="+mn-cs"/>
                      </a:defRPr>
                    </a:pPr>
                    <a:r>
                      <a:rPr lang="en-US" altLang="ko-KR" sz="35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35.5%</a:t>
                    </a:r>
                  </a:p>
                </c:rich>
              </c:tx>
              <c:numFmt formatCode="#,##0_);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500" b="1" i="0" u="none" strike="noStrike" kern="1200" baseline="0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LINE Seed JP_TTF Regular" panose="020B0600000101010101" charset="-128"/>
                      <a:ea typeface="LINE Seed JP_TTF Regular" panose="020B0600000101010101" charset="-128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478C-4D13-A441-ADA526BE13ED}"/>
                </c:ext>
              </c:extLst>
            </c:dLbl>
            <c:dLbl>
              <c:idx val="1"/>
              <c:layout>
                <c:manualLayout>
                  <c:x val="-1.5972222222222235E-2"/>
                  <c:y val="-9.2592592592592685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3500" b="1" i="0" u="none" strike="noStrike" kern="1200" baseline="0">
                        <a:solidFill>
                          <a:schemeClr val="lt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INE Seed JP_TTF Regular" panose="020B0600000101010101" charset="-128"/>
                        <a:ea typeface="LINE Seed JP_TTF Regular" panose="020B0600000101010101" charset="-128"/>
                        <a:cs typeface="+mn-cs"/>
                      </a:defRPr>
                    </a:pPr>
                    <a:r>
                      <a:rPr lang="en-US" altLang="ko-KR" sz="350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65.5%</a:t>
                    </a:r>
                  </a:p>
                </c:rich>
              </c:tx>
              <c:numFmt formatCode="#,##0_);\(#,##0\)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500" b="1" i="0" u="none" strike="noStrike" kern="1200" baseline="0">
                      <a:solidFill>
                        <a:schemeClr val="lt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LINE Seed JP_TTF Regular" panose="020B0600000101010101" charset="-128"/>
                      <a:ea typeface="LINE Seed JP_TTF Regular" panose="020B0600000101010101" charset="-128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478C-4D13-A441-ADA526BE13E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4000" b="1" i="0" u="none" strike="noStrike" kern="1200" baseline="0">
                    <a:solidFill>
                      <a:schemeClr val="lt1"/>
                    </a:solidFill>
                    <a:latin typeface="LINE Seed JP_TTF Regular" panose="020B0600000101010101" charset="-128"/>
                    <a:ea typeface="LINE Seed JP_TTF Regular" panose="020B0600000101010101" charset="-128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不正解</c:v>
                </c:pt>
                <c:pt idx="1">
                  <c:v>正解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35.5</c:v>
                </c:pt>
                <c:pt idx="1">
                  <c:v>65.5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8C-4D13-A441-ADA526BE13E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solidFill>
            <a:srgbClr val="FFCD2D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1-29T15:20:27.746" idx="1">
    <p:pos x="11520" y="0"/>
    <p:text/>
    <p:extLst>
      <p:ext uri="{C676402C-5697-4E1C-873F-D02D1690AC5C}">
        <p15:threadingInfo xmlns:p15="http://schemas.microsoft.com/office/powerpoint/2012/main" timeZoneBias="-540"/>
      </p:ext>
    </p:extLst>
  </p:cm>
  <p:cm authorId="1" dt="2025-02-04T12:18:45.889" idx="2">
    <p:pos x="11616" y="96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drawing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0.74167</cdr:x>
      <cdr:y>0.88704</cdr:y>
    </cdr:from>
    <cdr:to>
      <cdr:x>0.96667</cdr:x>
      <cdr:y>0.97202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C87DF864-3362-D1FA-D33E-04551BDEBF48}"/>
            </a:ext>
          </a:extLst>
        </cdr:cNvPr>
        <cdr:cNvSpPr txBox="1"/>
      </cdr:nvSpPr>
      <cdr:spPr>
        <a:xfrm xmlns:a="http://schemas.openxmlformats.org/drawingml/2006/main">
          <a:off x="13563600" y="9124950"/>
          <a:ext cx="4114800" cy="87418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ja-JP" sz="36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rPr>
            <a:t>AI</a:t>
          </a:r>
          <a:r>
            <a:rPr lang="ja-JP" altLang="en-US" sz="36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rPr>
            <a:t>校の留学生</a:t>
          </a:r>
          <a:r>
            <a:rPr lang="en-US" altLang="ja-JP" sz="36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rPr>
            <a:t>37</a:t>
          </a:r>
          <a:r>
            <a:rPr lang="ja-JP" altLang="en-US" sz="36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rPr>
            <a:t>人</a:t>
          </a:r>
          <a:endParaRPr lang="ko-KR" altLang="en-US" sz="36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LINE Seed JP_TTF Regular" panose="020B0600000101010101" charset="-128"/>
          </a:endParaRPr>
        </a:p>
      </cdr:txBody>
    </cdr:sp>
  </cdr:relSizeAnchor>
  <cdr:relSizeAnchor xmlns:cdr="http://schemas.openxmlformats.org/drawingml/2006/chartDrawing">
    <cdr:from>
      <cdr:x>0.03854</cdr:x>
      <cdr:y>0.33704</cdr:y>
    </cdr:from>
    <cdr:to>
      <cdr:x>0.18021</cdr:x>
      <cdr:y>0.43333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FE97652C-330F-776B-F9E2-366B629FBCB6}"/>
            </a:ext>
          </a:extLst>
        </cdr:cNvPr>
        <cdr:cNvSpPr txBox="1"/>
      </cdr:nvSpPr>
      <cdr:spPr>
        <a:xfrm xmlns:a="http://schemas.openxmlformats.org/drawingml/2006/main">
          <a:off x="704850" y="3467100"/>
          <a:ext cx="2590800" cy="990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eaVert" wrap="square" rtlCol="0"/>
        <a:lstStyle xmlns:a="http://schemas.openxmlformats.org/drawingml/2006/main"/>
        <a:p xmlns:a="http://schemas.openxmlformats.org/drawingml/2006/main">
          <a:endParaRPr lang="ko-KR" altLang="en-US" sz="1100" kern="1200" dirty="0"/>
        </a:p>
      </cdr:txBody>
    </cdr:sp>
  </cdr:relSizeAnchor>
  <cdr:relSizeAnchor xmlns:cdr="http://schemas.openxmlformats.org/drawingml/2006/chartDrawing">
    <cdr:from>
      <cdr:x>0.3375</cdr:x>
      <cdr:y>0.44741</cdr:y>
    </cdr:from>
    <cdr:to>
      <cdr:x>0.50833</cdr:x>
      <cdr:y>0.61778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6DDF4766-6631-2E2C-C1D8-F19026F6E7FE}"/>
            </a:ext>
          </a:extLst>
        </cdr:cNvPr>
        <cdr:cNvSpPr txBox="1"/>
      </cdr:nvSpPr>
      <cdr:spPr>
        <a:xfrm xmlns:a="http://schemas.openxmlformats.org/drawingml/2006/main">
          <a:off x="6172261" y="4602480"/>
          <a:ext cx="3124139" cy="17525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ja-JP" altLang="en-US" sz="9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rPr>
            <a:t>ある</a:t>
          </a:r>
          <a:endParaRPr lang="ko-KR" altLang="en-US" sz="9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LINE Seed JP_TTF Regular" panose="020B0600000101010101" charset="-128"/>
          </a:endParaRPr>
        </a:p>
      </cdr:txBody>
    </cdr:sp>
  </cdr:relSizeAnchor>
  <cdr:relSizeAnchor xmlns:cdr="http://schemas.openxmlformats.org/drawingml/2006/chartDrawing">
    <cdr:from>
      <cdr:x>0.55833</cdr:x>
      <cdr:y>0.44741</cdr:y>
    </cdr:from>
    <cdr:to>
      <cdr:x>0.72916</cdr:x>
      <cdr:y>0.61778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937CCE9C-A8AF-AA0F-E36D-F8A292A273BF}"/>
            </a:ext>
          </a:extLst>
        </cdr:cNvPr>
        <cdr:cNvSpPr txBox="1"/>
      </cdr:nvSpPr>
      <cdr:spPr>
        <a:xfrm xmlns:a="http://schemas.openxmlformats.org/drawingml/2006/main">
          <a:off x="10210800" y="4602480"/>
          <a:ext cx="3124139" cy="175259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ja-JP" altLang="en-US" sz="9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rPr>
            <a:t>ない</a:t>
          </a:r>
          <a:endParaRPr lang="ko-KR" altLang="en-US" sz="9000" b="1" kern="1200" dirty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LINE Seed JP_TTF Regular" panose="020B0600000101010101" charset="-128"/>
          </a:endParaRPr>
        </a:p>
      </cdr:txBody>
    </cdr:sp>
  </cdr:relSizeAnchor>
  <cdr:relSizeAnchor xmlns:cdr="http://schemas.openxmlformats.org/drawingml/2006/chartDrawing">
    <cdr:from>
      <cdr:x>0.475</cdr:x>
      <cdr:y>0.45556</cdr:y>
    </cdr:from>
    <cdr:to>
      <cdr:x>0.525</cdr:x>
      <cdr:y>0.54444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E82F8865-41D7-0EB9-F207-F8968BF47EDF}"/>
            </a:ext>
          </a:extLst>
        </cdr:cNvPr>
        <cdr:cNvSpPr txBox="1"/>
      </cdr:nvSpPr>
      <cdr:spPr>
        <a:xfrm xmlns:a="http://schemas.openxmlformats.org/drawingml/2006/main">
          <a:off x="8686800" y="46863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 kern="1200" dirty="0"/>
        </a:p>
      </cdr:txBody>
    </cdr:sp>
  </cdr:relSizeAnchor>
  <cdr:relSizeAnchor xmlns:cdr="http://schemas.openxmlformats.org/drawingml/2006/chartDrawing">
    <cdr:from>
      <cdr:x>0.27292</cdr:x>
      <cdr:y>0.04</cdr:y>
    </cdr:from>
    <cdr:to>
      <cdr:x>0.72708</cdr:x>
      <cdr:y>0.44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BCD30A3D-67B5-72D2-7003-C41CBAA1C6D6}"/>
            </a:ext>
          </a:extLst>
        </cdr:cNvPr>
        <cdr:cNvSpPr txBox="1"/>
      </cdr:nvSpPr>
      <cdr:spPr>
        <a:xfrm xmlns:a="http://schemas.openxmlformats.org/drawingml/2006/main">
          <a:off x="4991100" y="411480"/>
          <a:ext cx="8305800" cy="411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 rtl="0">
            <a:defRPr sz="7000" b="1" i="0" u="none" strike="noStrike" kern="1200" spc="100" baseline="0">
              <a:ln>
                <a:noFill/>
              </a:ln>
              <a:solidFill>
                <a:prstClr val="white"/>
              </a:solidFill>
              <a:effectLst>
                <a:glow rad="101600">
                  <a:srgbClr val="9C823D"/>
                </a:glow>
                <a:outerShdw blurRad="50800" dist="38100" dir="16200000" algn="tl">
                  <a:prstClr val="white">
                    <a:alpha val="40000"/>
                  </a:prst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  <a:cs typeface="+mn-cs"/>
            </a:defRPr>
          </a:pPr>
          <a:r>
            <a:rPr lang="en-US" altLang="ja-JP" sz="7000" b="1" dirty="0">
              <a:solidFill>
                <a:schemeClr val="bg1"/>
              </a:solidFill>
              <a:effectLst>
                <a:glow rad="101600">
                  <a:srgbClr val="9C823D"/>
                </a:glow>
                <a:outerShdw blurRad="50800" dist="38100" dir="16200000" algn="tl">
                  <a:schemeClr val="bg1">
                    <a:alpha val="40000"/>
                  </a:scheme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rPr>
            <a:t>AI</a:t>
          </a:r>
          <a:r>
            <a:rPr lang="ja-JP" altLang="en-US" sz="7000" b="1" dirty="0">
              <a:solidFill>
                <a:schemeClr val="bg1"/>
              </a:solidFill>
              <a:effectLst>
                <a:glow rad="101600">
                  <a:srgbClr val="9C823D"/>
                </a:glow>
                <a:outerShdw blurRad="50800" dist="38100" dir="16200000" algn="tl">
                  <a:schemeClr val="bg1">
                    <a:alpha val="40000"/>
                  </a:scheme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rPr>
            <a:t>校でコミュニケーションに苦労したこと</a:t>
          </a:r>
          <a:endParaRPr lang="ko-KR" altLang="en-US" sz="7000" b="1" dirty="0">
            <a:solidFill>
              <a:schemeClr val="bg1"/>
            </a:solidFill>
            <a:effectLst>
              <a:glow rad="101600">
                <a:srgbClr val="9C823D"/>
              </a:glow>
              <a:outerShdw blurRad="50800" dist="38100" dir="16200000" algn="tl">
                <a:schemeClr val="bg1">
                  <a:alpha val="40000"/>
                </a:schemeClr>
              </a:outerShdw>
            </a:effectLst>
            <a:latin typeface="LINE Seed JP_TTF Regular" panose="020B0600000101010101" charset="-128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0.1375</cdr:x>
      <cdr:y>0.92963</cdr:y>
    </cdr:from>
    <cdr:to>
      <cdr:x>0.25173</cdr:x>
      <cdr:y>0.98498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555E9EE0-5D42-9472-5439-9781D2DFC5B2}"/>
            </a:ext>
          </a:extLst>
        </cdr:cNvPr>
        <cdr:cNvSpPr txBox="1"/>
      </cdr:nvSpPr>
      <cdr:spPr>
        <a:xfrm xmlns:a="http://schemas.openxmlformats.org/drawingml/2006/main">
          <a:off x="2514600" y="9563100"/>
          <a:ext cx="2089038" cy="5693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ja-JP" altLang="en-US" sz="2300" b="1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</a:rPr>
            <a:t>その他１１</a:t>
          </a:r>
          <a:endParaRPr lang="ko-KR" altLang="en-US" sz="2300" b="1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LINE Seed JP_TTF Regular" panose="020B0600000101010101" charset="-128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0.27292</cdr:x>
      <cdr:y>0.02778</cdr:y>
    </cdr:from>
    <cdr:to>
      <cdr:x>0.72708</cdr:x>
      <cdr:y>0.42778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82D817A7-CE18-67BF-FE4F-10221A3470FB}"/>
            </a:ext>
          </a:extLst>
        </cdr:cNvPr>
        <cdr:cNvSpPr txBox="1"/>
      </cdr:nvSpPr>
      <cdr:spPr>
        <a:xfrm xmlns:a="http://schemas.openxmlformats.org/drawingml/2006/main">
          <a:off x="4991161" y="285750"/>
          <a:ext cx="8305678" cy="41148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rtl="0">
            <a:defRPr sz="7000" b="1" i="0" u="none" strike="noStrike" kern="1200" spc="100" baseline="0">
              <a:ln>
                <a:noFill/>
              </a:ln>
              <a:solidFill>
                <a:prstClr val="white"/>
              </a:solidFill>
              <a:effectLst>
                <a:glow rad="101600">
                  <a:srgbClr val="9C823D"/>
                </a:glow>
                <a:outerShdw blurRad="50800" dist="38100" dir="16200000" algn="tl">
                  <a:prstClr val="white">
                    <a:alpha val="40000"/>
                  </a:prstClr>
                </a:outerShdw>
              </a:effectLst>
              <a:latin typeface="LINE Seed JP_TTF Regular" panose="020B0600000101010101" charset="-128"/>
              <a:ea typeface="LINE Seed JP_TTF Regular" panose="020B0600000101010101" charset="-128"/>
              <a:cs typeface="+mn-cs"/>
            </a:defRPr>
          </a:pPr>
          <a:r>
            <a:rPr lang="ja-JP" altLang="en-US" sz="7000" b="1" dirty="0">
              <a:solidFill>
                <a:schemeClr val="bg1"/>
              </a:solidFill>
              <a:effectLst>
                <a:glow rad="101600">
                  <a:srgbClr val="9C823D"/>
                </a:glow>
                <a:outerShdw blurRad="50800" dist="38100" dir="16200000" algn="tl">
                  <a:schemeClr val="bg1">
                    <a:alpha val="40000"/>
                  </a:schemeClr>
                </a:outerShdw>
              </a:effectLst>
              <a:latin typeface="LINE Seed JP_TTF Regular" panose="020B0600000101010101" charset="-128"/>
            </a:rPr>
            <a:t>漢字クイズ正答率</a:t>
          </a:r>
          <a:endParaRPr lang="ko-KR" altLang="en-US" sz="7000" b="1" dirty="0">
            <a:solidFill>
              <a:schemeClr val="bg1"/>
            </a:solidFill>
            <a:effectLst>
              <a:glow rad="101600">
                <a:srgbClr val="9C823D"/>
              </a:glow>
              <a:outerShdw blurRad="50800" dist="38100" dir="16200000" algn="tl">
                <a:schemeClr val="bg1">
                  <a:alpha val="40000"/>
                </a:schemeClr>
              </a:outerShdw>
            </a:effectLst>
            <a:latin typeface="LINE Seed JP_TTF Regular" panose="020B0600000101010101" charset="-128"/>
          </a:endParaRPr>
        </a:p>
      </cdr:txBody>
    </cdr:sp>
  </cdr:relSizeAnchor>
  <cdr:relSizeAnchor xmlns:cdr="http://schemas.openxmlformats.org/drawingml/2006/chartDrawing">
    <cdr:from>
      <cdr:x>0.17917</cdr:x>
      <cdr:y>0.11667</cdr:y>
    </cdr:from>
    <cdr:to>
      <cdr:x>0.2875</cdr:x>
      <cdr:y>0.2383</cdr:y>
    </cdr:to>
    <cdr:pic>
      <cdr:nvPicPr>
        <cdr:cNvPr id="6" name="그림 5">
          <a:extLst xmlns:a="http://schemas.openxmlformats.org/drawingml/2006/main">
            <a:ext uri="{FF2B5EF4-FFF2-40B4-BE49-F238E27FC236}">
              <a16:creationId xmlns:a16="http://schemas.microsoft.com/office/drawing/2014/main" id="{9A5AB2B9-3D6F-9D5C-F1E4-07E05802B16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3276600" y="1200150"/>
          <a:ext cx="1981200" cy="1251287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0.30417</cdr:x>
      <cdr:y>0.13889</cdr:y>
    </cdr:from>
    <cdr:to>
      <cdr:x>0.44583</cdr:x>
      <cdr:y>0.22936</cdr:y>
    </cdr:to>
    <cdr:pic>
      <cdr:nvPicPr>
        <cdr:cNvPr id="8" name="그림 7">
          <a:extLst xmlns:a="http://schemas.openxmlformats.org/drawingml/2006/main">
            <a:ext uri="{FF2B5EF4-FFF2-40B4-BE49-F238E27FC236}">
              <a16:creationId xmlns:a16="http://schemas.microsoft.com/office/drawing/2014/main" id="{0C5A0E40-B3D2-D4B1-586A-315F70CCF36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2">
          <a:extLst>
            <a:ext uri="{28A0092B-C50C-407E-A947-70E740481C1C}">
              <a14:useLocalDpi xmlns:a14="http://schemas.microsoft.com/office/drawing/2010/main" val="0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5562601" y="1428750"/>
          <a:ext cx="2590800" cy="930674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B308-8429-4772-B5FA-F43806E98994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05FAC3-B5A6-48B9-B060-10051705A8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567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75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9422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3000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954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747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80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197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28229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40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05FAC3-B5A6-48B9-B060-10051705A88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951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00" y="3530600"/>
            <a:ext cx="61595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39800" y="317500"/>
            <a:ext cx="24130000" cy="12014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38300" y="5676900"/>
            <a:ext cx="21196300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muLaisu_デモ動画">
            <a:hlinkClick r:id="" action="ppaction://media"/>
            <a:extLst>
              <a:ext uri="{FF2B5EF4-FFF2-40B4-BE49-F238E27FC236}">
                <a16:creationId xmlns:a16="http://schemas.microsoft.com/office/drawing/2014/main" id="{D9D0960F-6E50-98E4-D077-4F966CF250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7023100" y="-1917700"/>
            <a:ext cx="9994900" cy="1125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279400" y="2489200"/>
            <a:ext cx="8496300" cy="797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alphaModFix amt="40000"/>
          </a:blip>
          <a:stretch>
            <a:fillRect/>
          </a:stretch>
        </p:blipFill>
        <p:spPr>
          <a:xfrm rot="-600000">
            <a:off x="9042400" y="4865074"/>
            <a:ext cx="7708900" cy="3810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177800" y="4090374"/>
            <a:ext cx="18643600" cy="2463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139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139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期待効果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25993"/>
              </p:ext>
            </p:extLst>
          </p:nvPr>
        </p:nvGraphicFramePr>
        <p:xfrm>
          <a:off x="0" y="0"/>
          <a:ext cx="18288000" cy="10287001"/>
        </p:xfrm>
        <a:graphic>
          <a:graphicData uri="http://schemas.openxmlformats.org/drawingml/2006/table">
            <a:tbl>
              <a:tblPr/>
              <a:tblGrid>
                <a:gridCol w="51677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20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17483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C0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r>
                        <a:rPr lang="en-US" sz="4000" dirty="0"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  </a:t>
                      </a:r>
                    </a:p>
                    <a:p>
                      <a:pPr lvl="0" algn="ctr">
                        <a:lnSpc>
                          <a:spcPct val="92130"/>
                        </a:lnSpc>
                        <a:defRPr/>
                      </a:pP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C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6506"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個別対応の学習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メンターとの</a:t>
                      </a:r>
                      <a:r>
                        <a:rPr lang="en-US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Zoom</a:t>
                      </a: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授業で効率的な学習支援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6506"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学習モチベーションの向上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リアルタイムコミュニティでユーザー間の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  <a:p>
                      <a:pPr lvl="0" algn="ctr">
                        <a:lnSpc>
                          <a:spcPct val="112050"/>
                        </a:lnSpc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相互作用と励まし</a:t>
                      </a: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6506"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迅速なフィードバック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2050"/>
                        </a:lnSpc>
                        <a:defRPr/>
                      </a:pP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リアルタイムで質問し</a:t>
                      </a:r>
                      <a:r>
                        <a:rPr lang="en-US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、</a:t>
                      </a:r>
                      <a:r>
                        <a:rPr lang="ja-JP" sz="4000" b="1" i="0" u="none" strike="noStrike" dirty="0">
                          <a:solidFill>
                            <a:srgbClr val="7C5900"/>
                          </a:solidFill>
                          <a:latin typeface="LINE Seed JP_TTF Regular" panose="020B0600000101010101" charset="-128"/>
                          <a:ea typeface="LINE Seed JP_TTF Regular" panose="020B0600000101010101" charset="-128"/>
                        </a:rPr>
                        <a:t>即座に問題を解決</a:t>
                      </a:r>
                      <a:endParaRPr lang="en-US" sz="4000" dirty="0">
                        <a:latin typeface="LINE Seed JP_TTF Regular" panose="020B0600000101010101" charset="-128"/>
                        <a:ea typeface="LINE Seed JP_TTF Regular" panose="020B0600000101010101" charset="-128"/>
                      </a:endParaRPr>
                    </a:p>
                  </a:txBody>
                  <a:tcPr marL="19050" marR="19050" marT="19050" marB="19050" anchor="ctr">
                    <a:lnL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0788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FFBC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0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82000" y="-1409700"/>
            <a:ext cx="31216600" cy="73533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047BC6-C488-68E7-E731-992AD56EB51F}"/>
              </a:ext>
            </a:extLst>
          </p:cNvPr>
          <p:cNvSpPr/>
          <p:nvPr/>
        </p:nvSpPr>
        <p:spPr>
          <a:xfrm>
            <a:off x="0" y="4584700"/>
            <a:ext cx="18288000" cy="281305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134100" y="1460500"/>
            <a:ext cx="6019800" cy="73660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203200" y="4102100"/>
            <a:ext cx="18681700" cy="276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ja-JP" sz="1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工夫した点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5130800" y="3441700"/>
            <a:ext cx="8039100" cy="5067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23200" y="-1409700"/>
            <a:ext cx="30657800" cy="735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3441700"/>
            <a:ext cx="18478500" cy="5905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75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altLang="en-US" sz="75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クイズ正解率</a:t>
            </a:r>
            <a:endParaRPr lang="ja-JP" sz="7500" b="1" i="0" u="none" strike="noStrike" dirty="0">
              <a:solidFill>
                <a:srgbClr val="000000"/>
              </a:solidFill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99600"/>
              </a:lnSpc>
            </a:pPr>
            <a:endParaRPr lang="en-US" altLang="ja-JP" sz="7500" b="1" i="0" u="none" strike="noStrike" dirty="0">
              <a:solidFill>
                <a:srgbClr val="000000"/>
              </a:solidFill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99600"/>
              </a:lnSpc>
            </a:pPr>
            <a:endParaRPr lang="ja-JP" sz="7500" b="1" i="0" u="none" strike="noStrike" dirty="0">
              <a:solidFill>
                <a:srgbClr val="000000"/>
              </a:solidFill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marL="342900" lvl="0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75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altLang="ko-KR" sz="7500" b="1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レイアウト機能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5CB89-B32C-30EF-0D3E-C4C7C17B4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DC0EEF-8D1D-95BF-B52A-32661564F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338" y="0"/>
            <a:ext cx="18318406" cy="10287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6BFDE53-9496-B914-75F2-102DA9AF8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4152900"/>
            <a:ext cx="8915400" cy="5791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1E28DE-0EB9-A4FA-E06B-E1F009B31F2F}"/>
              </a:ext>
            </a:extLst>
          </p:cNvPr>
          <p:cNvSpPr/>
          <p:nvPr/>
        </p:nvSpPr>
        <p:spPr>
          <a:xfrm>
            <a:off x="1066800" y="2189843"/>
            <a:ext cx="10972800" cy="1943100"/>
          </a:xfrm>
          <a:prstGeom prst="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DBE7DD-E1CD-71A1-AC2D-180883FF8280}"/>
              </a:ext>
            </a:extLst>
          </p:cNvPr>
          <p:cNvSpPr/>
          <p:nvPr/>
        </p:nvSpPr>
        <p:spPr>
          <a:xfrm>
            <a:off x="11658600" y="-2696308"/>
            <a:ext cx="3886200" cy="2362200"/>
          </a:xfrm>
          <a:prstGeom prst="rect">
            <a:avLst/>
          </a:prstGeom>
          <a:effectLst>
            <a:outerShdw blurRad="50800" dist="50800" dir="5400000" algn="ctr" rotWithShape="0">
              <a:srgbClr val="FFD14E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93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2821E-1DEF-84C2-D247-B9E81D015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C86AE65B-50F0-A4FE-E316-3E0FF204A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2996190"/>
              </p:ext>
            </p:extLst>
          </p:nvPr>
        </p:nvGraphicFramePr>
        <p:xfrm>
          <a:off x="0" y="0"/>
          <a:ext cx="18288000" cy="102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D2C0064F-5E5C-4F33-FE75-D5C95BFF3D74}"/>
              </a:ext>
            </a:extLst>
          </p:cNvPr>
          <p:cNvSpPr txBox="1"/>
          <p:nvPr/>
        </p:nvSpPr>
        <p:spPr>
          <a:xfrm>
            <a:off x="10134600" y="4838700"/>
            <a:ext cx="76546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0" b="1" dirty="0">
                <a:latin typeface="LINE Seed JP_TTF Regular" panose="020B0600000101010101" charset="-128"/>
                <a:ea typeface="LINE Seed JP_TTF Regular" panose="020B0600000101010101" charset="-128"/>
              </a:rPr>
              <a:t>正解率</a:t>
            </a:r>
            <a:r>
              <a:rPr lang="en-US" altLang="ja-JP" sz="8000" b="1" dirty="0">
                <a:latin typeface="LINE Seed JP_TTF Regular" panose="020B0600000101010101" charset="-128"/>
                <a:ea typeface="LINE Seed JP_TTF Regular" panose="020B0600000101010101" charset="-128"/>
              </a:rPr>
              <a:t> : </a:t>
            </a:r>
            <a:r>
              <a:rPr lang="en-US" altLang="ja-JP" sz="8000" b="1" dirty="0">
                <a:highlight>
                  <a:srgbClr val="FFFF00"/>
                </a:highlight>
                <a:latin typeface="LINE Seed JP_TTF Regular" panose="020B0600000101010101" charset="-128"/>
                <a:ea typeface="LINE Seed JP_TTF Regular" panose="020B0600000101010101" charset="-128"/>
              </a:rPr>
              <a:t>65.5%</a:t>
            </a:r>
            <a:endParaRPr lang="ko-KR" altLang="en-US" sz="8000" b="1" dirty="0">
              <a:highlight>
                <a:srgbClr val="FFFF00"/>
              </a:highlight>
              <a:latin typeface="LINE Seed JP_TTF Regular" panose="020B060000010101010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075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0044FDFF-5C78-9E0E-514E-C4A28E4C1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64" y="0"/>
            <a:ext cx="18342963" cy="10287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C23C301-6CC7-8B7C-A10D-FDCA57A88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65" y="1866900"/>
            <a:ext cx="18342963" cy="84201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86B66F2-614A-F9FE-135A-8E35985057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8342963" cy="8724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3968750" y="965200"/>
            <a:ext cx="10350500" cy="8356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-222250" y="3695700"/>
            <a:ext cx="18732500" cy="313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ja-JP" sz="17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質疑応答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FEB7C8-D361-B3E5-5EE6-ED68813D9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13716000" cy="10287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700" y="5143500"/>
            <a:ext cx="3784600" cy="3556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254000" y="3403600"/>
            <a:ext cx="18542000" cy="173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ja-JP" sz="9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ご清聴ありがとうございました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400" y="8877915"/>
            <a:ext cx="4061542" cy="812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800" y="1996973"/>
            <a:ext cx="9240429" cy="83060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52000" y="-1409700"/>
            <a:ext cx="32893000" cy="7340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56265" y="1803400"/>
            <a:ext cx="6578600" cy="820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1. </a:t>
            </a:r>
            <a:r>
              <a:rPr lang="ja-JP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システムの目的</a:t>
            </a: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2. </a:t>
            </a:r>
            <a:r>
              <a:rPr lang="ja-JP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システムの経緯</a:t>
            </a: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3. </a:t>
            </a:r>
            <a:r>
              <a:rPr lang="ja-JP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システムの概要</a:t>
            </a: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4. </a:t>
            </a:r>
            <a:r>
              <a:rPr lang="ja-JP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システムの内容</a:t>
            </a:r>
          </a:p>
          <a:p>
            <a:pPr lvl="0" algn="l">
              <a:lnSpc>
                <a:spcPct val="250000"/>
              </a:lnSpc>
            </a:pPr>
            <a:r>
              <a:rPr lang="en-US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5. </a:t>
            </a:r>
            <a:r>
              <a:rPr lang="en-US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JLPT</a:t>
            </a:r>
            <a:r>
              <a:rPr lang="ja-JP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とは</a:t>
            </a:r>
            <a:r>
              <a:rPr lang="en-US" sz="4200" b="1" i="0" u="none" strike="noStrike" dirty="0">
                <a:latin typeface="LINE Seed JP_TTF Regular" panose="020B0600000101010101" charset="-128"/>
                <a:ea typeface="LINE Seed JP_TTF Regular" panose="020B0600000101010101" charset="-128"/>
              </a:rPr>
              <a:t>？</a:t>
            </a:r>
          </a:p>
          <a:p>
            <a:pPr marL="342900" lvl="0" indent="-342900" algn="l">
              <a:lnSpc>
                <a:spcPct val="250000"/>
              </a:lnSpc>
              <a:buAutoNum type="arabicPeriod"/>
            </a:pPr>
            <a:endParaRPr lang="en-US" sz="4200" b="1" i="0" u="none" strike="noStrike" dirty="0">
              <a:latin typeface="LINE Seed JP_TTF Regular" panose="020B0600000101010101" charset="-128"/>
              <a:ea typeface="LINE Seed JP_TTF Regular" panose="020B0600000101010101" charset="-128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E32BA654-EA62-CF9F-5BF0-3DA249E18894}"/>
              </a:ext>
            </a:extLst>
          </p:cNvPr>
          <p:cNvSpPr txBox="1"/>
          <p:nvPr/>
        </p:nvSpPr>
        <p:spPr>
          <a:xfrm>
            <a:off x="6159500" y="1789881"/>
            <a:ext cx="6578600" cy="820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6. </a:t>
            </a:r>
            <a:r>
              <a:rPr lang="ja-JP" altLang="en-US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デモンストレーション</a:t>
            </a:r>
            <a:endParaRPr lang="ja-JP" sz="4200" b="1" i="0" u="none" strike="noStrike" dirty="0"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7. </a:t>
            </a:r>
            <a:r>
              <a:rPr lang="ja-JP" altLang="en-US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期待効果</a:t>
            </a:r>
            <a:endParaRPr lang="ja-JP" sz="4200" b="1" i="0" u="none" strike="noStrike" dirty="0"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8. </a:t>
            </a:r>
            <a:r>
              <a:rPr lang="ja-JP" altLang="en-US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工夫した点</a:t>
            </a:r>
            <a:endParaRPr lang="ja-JP" sz="4200" b="1" i="0" u="none" strike="noStrike" dirty="0"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250000"/>
              </a:lnSpc>
            </a:pPr>
            <a:r>
              <a:rPr lang="en-US" altLang="ja-JP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9. </a:t>
            </a:r>
            <a:r>
              <a:rPr lang="ja-JP" altLang="en-US" sz="4200" b="1" dirty="0">
                <a:latin typeface="LINE Seed JP_TTF Regular" panose="020B0600000101010101" charset="-128"/>
                <a:ea typeface="LINE Seed JP_TTF Regular" panose="020B0600000101010101" charset="-128"/>
              </a:rPr>
              <a:t>質疑応答</a:t>
            </a:r>
            <a:endParaRPr lang="ja-JP" sz="4200" b="1" i="0" u="none" strike="noStrike" dirty="0">
              <a:latin typeface="LINE Seed JP_TTF Regular" panose="020B0600000101010101" charset="-128"/>
              <a:ea typeface="LINE Seed JP_TTF Regular" panose="020B060000010101010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00700" y="-1409700"/>
            <a:ext cx="28613100" cy="735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101600" y="3924300"/>
            <a:ext cx="18478500" cy="3060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7700"/>
              </a:lnSpc>
            </a:pPr>
            <a:r>
              <a:rPr lang="ja-JP" sz="73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留学生の日本語に関する負担を減らし</a:t>
            </a:r>
            <a:r>
              <a:rPr lang="en-US" sz="73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、</a:t>
            </a:r>
          </a:p>
          <a:p>
            <a:pPr lvl="0" algn="ctr">
              <a:lnSpc>
                <a:spcPct val="157700"/>
              </a:lnSpc>
            </a:pPr>
            <a:r>
              <a:rPr lang="ja-JP" sz="73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効率的な学習をサポートする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1900" y="1752600"/>
            <a:ext cx="8191500" cy="8191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5829300" y="2565400"/>
            <a:ext cx="6616700" cy="6591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00700" y="-1409700"/>
            <a:ext cx="28638500" cy="735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3733800"/>
            <a:ext cx="16967200" cy="434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チーム内で日本語学習に苦労する留学生がいた</a:t>
            </a:r>
          </a:p>
          <a:p>
            <a:pPr lvl="0" algn="l">
              <a:lnSpc>
                <a:spcPct val="124499"/>
              </a:lnSpc>
            </a:pPr>
            <a:endParaRPr lang="ja-JP" sz="5800" b="1" i="0" u="none" strike="noStrike" dirty="0">
              <a:solidFill>
                <a:srgbClr val="000000"/>
              </a:solidFill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lvl="0" algn="l">
              <a:lnSpc>
                <a:spcPct val="124499"/>
              </a:lnSpc>
            </a:pPr>
            <a:endParaRPr lang="ja-JP" sz="5800" b="1" i="0" u="none" strike="noStrike" dirty="0">
              <a:solidFill>
                <a:srgbClr val="000000"/>
              </a:solidFill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悩みを共有し</a:t>
            </a:r>
            <a:r>
              <a:rPr lang="en-US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、</a:t>
            </a:r>
            <a:r>
              <a:rPr lang="ja-JP" sz="5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チーム全員が共感した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386669E6-78CF-B3DA-87EA-2B0F62D7F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3740130"/>
              </p:ext>
            </p:extLst>
          </p:nvPr>
        </p:nvGraphicFramePr>
        <p:xfrm>
          <a:off x="152400" y="-38100"/>
          <a:ext cx="18288000" cy="102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구름 6">
            <a:extLst>
              <a:ext uri="{FF2B5EF4-FFF2-40B4-BE49-F238E27FC236}">
                <a16:creationId xmlns:a16="http://schemas.microsoft.com/office/drawing/2014/main" id="{D5A50B10-6F2D-2984-BEDB-4107D5948D45}"/>
              </a:ext>
            </a:extLst>
          </p:cNvPr>
          <p:cNvSpPr/>
          <p:nvPr/>
        </p:nvSpPr>
        <p:spPr>
          <a:xfrm>
            <a:off x="762000" y="2171700"/>
            <a:ext cx="6172200" cy="3581400"/>
          </a:xfrm>
          <a:prstGeom prst="cloud">
            <a:avLst/>
          </a:prstGeom>
          <a:solidFill>
            <a:srgbClr val="F2F7D7"/>
          </a:solidFill>
          <a:ln w="635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ja-JP" altLang="en-US" sz="76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 約半数</a:t>
            </a:r>
            <a:r>
              <a:rPr lang="en-US" altLang="ja-JP" sz="76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 !</a:t>
            </a:r>
            <a:endParaRPr lang="ko-KR" altLang="en-US" sz="76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A6FB7EF7-C8E2-6724-9E78-65877D6C4D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3444987"/>
              </p:ext>
            </p:extLst>
          </p:nvPr>
        </p:nvGraphicFramePr>
        <p:xfrm>
          <a:off x="0" y="-38100"/>
          <a:ext cx="18288000" cy="10287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Graphic spid="5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734800" y="2463800"/>
            <a:ext cx="5676900" cy="6921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43700" y="-1409700"/>
            <a:ext cx="29794200" cy="735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74700" y="2971800"/>
            <a:ext cx="184277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/>
              </a:rPr>
              <a:t> </a:t>
            </a:r>
            <a:r>
              <a:rPr lang="ja-JP" sz="5600" b="1" i="0" u="none" strike="noStrike" dirty="0">
                <a:solidFill>
                  <a:srgbClr val="000000"/>
                </a:solidFill>
                <a:ea typeface="LINE Seed JP_TTF Regular"/>
              </a:rPr>
              <a:t>日本語が苦手な方向けの</a:t>
            </a:r>
          </a:p>
          <a:p>
            <a:pPr lvl="0" algn="l">
              <a:lnSpc>
                <a:spcPct val="124499"/>
              </a:lnSpc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/>
              </a:rPr>
              <a:t> 　 </a:t>
            </a:r>
            <a:r>
              <a:rPr lang="ja-JP" sz="5600" b="1" i="0" u="none" strike="noStrike" dirty="0">
                <a:solidFill>
                  <a:srgbClr val="000000"/>
                </a:solidFill>
                <a:ea typeface="LINE Seed JP_TTF Regular"/>
              </a:rPr>
              <a:t>コミュニケーションを向上させるシステム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6600" y="6794500"/>
            <a:ext cx="18427700" cy="2057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/>
              </a:rPr>
              <a:t> </a:t>
            </a:r>
            <a:r>
              <a:rPr lang="ja-JP" sz="5600" b="1" i="0" u="none" strike="noStrike" dirty="0">
                <a:solidFill>
                  <a:srgbClr val="000000"/>
                </a:solidFill>
                <a:ea typeface="LINE Seed JP_TTF Regular"/>
              </a:rPr>
              <a:t>ユーザが問題を解いたり</a:t>
            </a:r>
          </a:p>
          <a:p>
            <a:pPr lvl="0" algn="l">
              <a:lnSpc>
                <a:spcPct val="124499"/>
              </a:lnSpc>
            </a:pPr>
            <a:r>
              <a:rPr lang="en-US" sz="5600" b="1" i="0" u="none" strike="noStrike" dirty="0">
                <a:solidFill>
                  <a:srgbClr val="000000"/>
                </a:solidFill>
                <a:ea typeface="LINE Seed JP_TTF Regular"/>
              </a:rPr>
              <a:t>　  </a:t>
            </a:r>
            <a:r>
              <a:rPr lang="ja-JP" sz="5600" b="1" i="0" u="none" strike="noStrike" dirty="0">
                <a:solidFill>
                  <a:srgbClr val="000000"/>
                </a:solidFill>
                <a:ea typeface="LINE Seed JP_TTF Regular"/>
              </a:rPr>
              <a:t>メンターとの会話を通じて日本語の学習ができる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0947400" y="2590800"/>
            <a:ext cx="6604000" cy="6743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743700" y="-1409700"/>
            <a:ext cx="29806900" cy="73533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736600" y="2901950"/>
            <a:ext cx="184277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b="1" dirty="0"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会話機能を利用して友達や先輩に教えてもらえる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JLPT</a:t>
            </a:r>
            <a:r>
              <a:rPr lang="ja-JP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をメインにした問題を解く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25500" y="7029450"/>
            <a:ext cx="18427700" cy="3124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endParaRPr b="1" dirty="0">
              <a:latin typeface="LINE Seed JP_TTF Regular" panose="020B0600000101010101" charset="-128"/>
              <a:ea typeface="LINE Seed JP_TTF Regular" panose="020B0600000101010101" charset="-128"/>
            </a:endParaRP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本校で日本語学習を希望する留学生</a:t>
            </a: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(</a:t>
            </a:r>
            <a:r>
              <a:rPr lang="ja-JP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全学年該当</a:t>
            </a: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)</a:t>
            </a:r>
          </a:p>
          <a:p>
            <a:pPr marL="342900" lvl="0" indent="-342900" algn="l">
              <a:lnSpc>
                <a:spcPct val="124499"/>
              </a:lnSpc>
              <a:buClr>
                <a:srgbClr val="000000"/>
              </a:buClr>
              <a:buFont typeface="Arial"/>
              <a:buChar char="●"/>
            </a:pPr>
            <a:r>
              <a:rPr lang="en-US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56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日本語を教えたい人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FF792-B274-1CCE-C3DB-35961DB2E4DA}"/>
              </a:ext>
            </a:extLst>
          </p:cNvPr>
          <p:cNvSpPr txBox="1"/>
          <p:nvPr/>
        </p:nvSpPr>
        <p:spPr>
          <a:xfrm>
            <a:off x="825500" y="2171700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機能</a:t>
            </a:r>
            <a:endParaRPr lang="ko-KR" altLang="en-US" sz="5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5C6200-E090-FFBD-9C20-78A23D28B4CF}"/>
              </a:ext>
            </a:extLst>
          </p:cNvPr>
          <p:cNvSpPr txBox="1"/>
          <p:nvPr/>
        </p:nvSpPr>
        <p:spPr>
          <a:xfrm>
            <a:off x="736600" y="6318587"/>
            <a:ext cx="469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NE Seed JP_TTF Regular" panose="020B0600000101010101" charset="-128"/>
                <a:ea typeface="LINE Seed JP_TTF Regular" panose="020B0600000101010101" charset="-128"/>
              </a:rPr>
              <a:t>対象ユーザー</a:t>
            </a:r>
            <a:endParaRPr lang="ko-KR" altLang="en-US" sz="5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NE Seed JP_TTF Regular" panose="020B060000010101010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1752600"/>
            <a:ext cx="16814800" cy="50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11061700" y="4330700"/>
            <a:ext cx="6680200" cy="3860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602065" y="3771900"/>
            <a:ext cx="5664200" cy="406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391400" y="-1485900"/>
            <a:ext cx="29806900" cy="7429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36600" y="3771900"/>
            <a:ext cx="18440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国家公認日本語能力試験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36600" y="7162800"/>
            <a:ext cx="18440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 </a:t>
            </a:r>
            <a:r>
              <a:rPr lang="ja-JP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レベルは</a:t>
            </a:r>
            <a:r>
              <a:rPr lang="en-US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N1~N5</a:t>
            </a:r>
            <a:r>
              <a:rPr lang="ja-JP" sz="60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に分かれる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9982200"/>
            <a:ext cx="16814800" cy="50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9400"/>
            <a:ext cx="16814800" cy="50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 rot="-600000">
            <a:off x="10464800" y="2374900"/>
            <a:ext cx="774700" cy="8763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4337050" y="368300"/>
            <a:ext cx="9664700" cy="9664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-165100" y="4089400"/>
            <a:ext cx="18618200" cy="227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ja-JP" sz="12800" b="1" i="0" u="none" strike="noStrike" dirty="0">
                <a:solidFill>
                  <a:srgbClr val="000000"/>
                </a:solidFill>
                <a:latin typeface="LINE Seed JP_TTF Regular" panose="020B0600000101010101" charset="-128"/>
                <a:ea typeface="LINE Seed JP_TTF Regular" panose="020B0600000101010101" charset="-128"/>
              </a:rPr>
              <a:t>デモンストレーション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4606</TotalTime>
  <Words>275</Words>
  <Application>Microsoft Office PowerPoint</Application>
  <PresentationFormat>ユーザー設定</PresentationFormat>
  <Paragraphs>67</Paragraphs>
  <Slides>19</Slides>
  <Notes>9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4" baseType="lpstr">
      <vt:lpstr>Calibri</vt:lpstr>
      <vt:lpstr>LINE Seed JP_TTF Regular</vt:lpstr>
      <vt:lpstr>Arial</vt:lpstr>
      <vt:lpstr>맑은 고딕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LEE HWANKYU</dc:creator>
  <cp:lastModifiedBy>彩音 鈴木</cp:lastModifiedBy>
  <cp:revision>172</cp:revision>
  <dcterms:created xsi:type="dcterms:W3CDTF">2006-08-16T00:00:00Z</dcterms:created>
  <dcterms:modified xsi:type="dcterms:W3CDTF">2025-02-06T15:13:28Z</dcterms:modified>
</cp:coreProperties>
</file>